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Montserrat Light"/>
      <p:regular r:id="rId45"/>
      <p:bold r:id="rId46"/>
      <p:italic r:id="rId47"/>
      <p:boldItalic r:id="rId48"/>
    </p:embeddedFont>
    <p:embeddedFont>
      <p:font typeface="Montserrat Extra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620">
          <p15:clr>
            <a:srgbClr val="747775"/>
          </p15:clr>
        </p15:guide>
        <p15:guide id="3" pos="397">
          <p15:clr>
            <a:srgbClr val="747775"/>
          </p15:clr>
        </p15:guide>
        <p15:guide id="4" pos="5363">
          <p15:clr>
            <a:srgbClr val="747775"/>
          </p15:clr>
        </p15:guide>
        <p15:guide id="5" orient="horz" pos="2866">
          <p15:clr>
            <a:srgbClr val="747775"/>
          </p15:clr>
        </p15:guide>
      </p15:sldGuideLst>
    </p:ext>
    <p:ext uri="GoogleSlidesCustomDataVersion2">
      <go:slidesCustomData xmlns:go="http://customooxmlschemas.google.com/" r:id="rId53" roundtripDataSignature="AMtx7mjXQg93zM1VDcjskLNeIm9kkO1D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  <p:guide pos="397"/>
        <p:guide pos="5363"/>
        <p:guide pos="286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schemas.openxmlformats.org/officeDocument/2006/relationships/font" Target="fonts/MontserratExtra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-regular.fntdata"/><Relationship Id="rId36" Type="http://schemas.openxmlformats.org/officeDocument/2006/relationships/slide" Target="slides/slide31.xml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Light-italic.fntdata"/><Relationship Id="rId50" Type="http://schemas.openxmlformats.org/officeDocument/2006/relationships/font" Target="fonts/MontserratExtraLight-bold.fntdata"/><Relationship Id="rId53" Type="http://customschemas.google.com/relationships/presentationmetadata" Target="metadata"/><Relationship Id="rId52" Type="http://schemas.openxmlformats.org/officeDocument/2006/relationships/font" Target="fonts/MontserratExtra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7f88db3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e7f88db3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7f88db39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1e7f88db3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92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idx="4294967295" type="ctrTitle"/>
          </p:nvPr>
        </p:nvSpPr>
        <p:spPr>
          <a:xfrm>
            <a:off x="574350" y="638975"/>
            <a:ext cx="7842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 que o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 interessa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pelo uso de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1683700" y="2095200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automatizar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 processo de análise;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1683700" y="2850025"/>
            <a:ext cx="599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fornecer informações valiosas para a resolução rápida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1683700" y="38973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diminuir a quantidade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clientes impactados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51" name="Google Shape;151;p9"/>
          <p:cNvCxnSpPr>
            <a:endCxn id="148" idx="1"/>
          </p:cNvCxnSpPr>
          <p:nvPr/>
        </p:nvCxnSpPr>
        <p:spPr>
          <a:xfrm>
            <a:off x="626200" y="1798950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2" name="Google Shape;152;p9"/>
          <p:cNvCxnSpPr>
            <a:endCxn id="149" idx="1"/>
          </p:cNvCxnSpPr>
          <p:nvPr/>
        </p:nvCxnSpPr>
        <p:spPr>
          <a:xfrm flipH="1" rot="-5400000">
            <a:off x="429400" y="1995925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p9"/>
          <p:cNvCxnSpPr>
            <a:endCxn id="150" idx="1"/>
          </p:cNvCxnSpPr>
          <p:nvPr/>
        </p:nvCxnSpPr>
        <p:spPr>
          <a:xfrm flipH="1" rot="-5400000">
            <a:off x="-131450" y="2328500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idx="4294967295" type="ctrTitle"/>
          </p:nvPr>
        </p:nvSpPr>
        <p:spPr>
          <a:xfrm>
            <a:off x="485750" y="1237950"/>
            <a:ext cx="5123100" cy="2667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Inclusive, o próprio projeto foi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desenvolvido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acelerado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por AI.</a:t>
            </a:r>
            <a:endParaRPr b="0" i="0" sz="4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075" y="1128875"/>
            <a:ext cx="22249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 rotWithShape="1">
          <a:blip r:embed="rId4">
            <a:alphaModFix/>
          </a:blip>
          <a:srcRect b="0" l="0" r="69963" t="0"/>
          <a:stretch/>
        </p:blipFill>
        <p:spPr>
          <a:xfrm>
            <a:off x="7128313" y="2874575"/>
            <a:ext cx="700925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32441" r="0" t="0"/>
          <a:stretch/>
        </p:blipFill>
        <p:spPr>
          <a:xfrm>
            <a:off x="6690488" y="3467150"/>
            <a:ext cx="157655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0"/>
          <p:cNvCxnSpPr>
            <a:stCxn id="158" idx="3"/>
            <a:endCxn id="159" idx="1"/>
          </p:cNvCxnSpPr>
          <p:nvPr/>
        </p:nvCxnSpPr>
        <p:spPr>
          <a:xfrm flipH="1" rot="10800000">
            <a:off x="5608850" y="1713750"/>
            <a:ext cx="680100" cy="858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" name="Google Shape;163;p10"/>
          <p:cNvCxnSpPr>
            <a:stCxn id="158" idx="3"/>
            <a:endCxn id="161" idx="1"/>
          </p:cNvCxnSpPr>
          <p:nvPr/>
        </p:nvCxnSpPr>
        <p:spPr>
          <a:xfrm>
            <a:off x="5608850" y="2571750"/>
            <a:ext cx="1081500" cy="1238400"/>
          </a:xfrm>
          <a:prstGeom prst="bentConnector3">
            <a:avLst>
              <a:gd fmla="val 31304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idx="4294967295" type="ctrTitle"/>
          </p:nvPr>
        </p:nvSpPr>
        <p:spPr>
          <a:xfrm>
            <a:off x="668363" y="359175"/>
            <a:ext cx="3598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IMPEDIMENTO NO USO DE KAFKA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11"/>
          <p:cNvSpPr txBox="1"/>
          <p:nvPr>
            <p:ph idx="4294967295" type="ctrTitle"/>
          </p:nvPr>
        </p:nvSpPr>
        <p:spPr>
          <a:xfrm>
            <a:off x="5318725" y="2120525"/>
            <a:ext cx="2649900" cy="9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1"/>
          <p:cNvSpPr txBox="1"/>
          <p:nvPr>
            <p:ph idx="4294967295" type="ctrTitle"/>
          </p:nvPr>
        </p:nvSpPr>
        <p:spPr>
          <a:xfrm>
            <a:off x="5973850" y="359175"/>
            <a:ext cx="121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" name="Google Shape;171;p11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2" name="Google Shape;172;p11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73" name="Google Shape;173;p11"/>
          <p:cNvSpPr txBox="1"/>
          <p:nvPr/>
        </p:nvSpPr>
        <p:spPr>
          <a:xfrm>
            <a:off x="267600" y="37638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BR" sz="5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b="0" i="0" lang="pt-BR" sz="5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https://www.linkedin.com/posts/brijpandeyji_apachekafka-datastreaming-bigdata-activity-7088842695720206336-1aau?utm_source=share&amp;utm_medium=member_desktop</a:t>
            </a:r>
            <a:endParaRPr b="0" i="0" sz="5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658" y="9955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idx="4294967295" type="ctrTitle"/>
          </p:nvPr>
        </p:nvSpPr>
        <p:spPr>
          <a:xfrm>
            <a:off x="539825" y="18814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Gerador de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3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87" name="Google Shape;187;p13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3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90" name="Google Shape;190;p13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3"/>
          <p:cNvSpPr txBox="1"/>
          <p:nvPr>
            <p:ph idx="4294967295" type="ctrTitle"/>
          </p:nvPr>
        </p:nvSpPr>
        <p:spPr>
          <a:xfrm>
            <a:off x="630000" y="4325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em Generative AI (Inteligência Artificial) refere-se a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 inicial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ponto de partida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fornecido a um modelo de linguagem que orienta o modelo para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gerar texto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conteúdo relevante com base nessa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4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200" name="Google Shape;200;p14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203" name="Google Shape;203;p14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4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4"/>
          <p:cNvSpPr txBox="1"/>
          <p:nvPr>
            <p:ph idx="4294967295" type="ctrTitle"/>
          </p:nvPr>
        </p:nvSpPr>
        <p:spPr>
          <a:xfrm>
            <a:off x="611350" y="749125"/>
            <a:ext cx="8066700" cy="122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pergunta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declaração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aciona a IA para produzir respostas, ideias ou sugestões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contextualmente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apropriadas.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>
            <p:ph idx="4294967295" type="ctrTitle"/>
          </p:nvPr>
        </p:nvSpPr>
        <p:spPr>
          <a:xfrm>
            <a:off x="630000" y="833250"/>
            <a:ext cx="3942000" cy="34770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gerador de prompt é uma biblioteca </a:t>
            </a: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parametrizada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previamente configurada por um analista, que gera dados em um </a:t>
            </a:r>
            <a:r>
              <a:rPr b="0" i="0" lang="pt-BR" sz="2100" u="sng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modelo específico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consumida importando no projeto ou através de uma API. 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1" name="Google Shape;211;p15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6323063" y="363575"/>
            <a:ext cx="674650" cy="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5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6386437" y="1728538"/>
            <a:ext cx="547875" cy="5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5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>
            <a:off x="5278875" y="3528625"/>
            <a:ext cx="674650" cy="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5"/>
          <p:cNvPicPr preferRelativeResize="0"/>
          <p:nvPr/>
        </p:nvPicPr>
        <p:blipFill rotWithShape="1">
          <a:blip r:embed="rId6">
            <a:alphaModFix amt="80000"/>
          </a:blip>
          <a:srcRect b="0" l="0" r="0" t="0"/>
          <a:stretch/>
        </p:blipFill>
        <p:spPr>
          <a:xfrm>
            <a:off x="6323050" y="3775750"/>
            <a:ext cx="674650" cy="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/>
          <p:cNvPicPr preferRelativeResize="0"/>
          <p:nvPr/>
        </p:nvPicPr>
        <p:blipFill rotWithShape="1">
          <a:blip r:embed="rId7">
            <a:alphaModFix amt="80000"/>
          </a:blip>
          <a:srcRect b="0" l="7794" r="12339" t="0"/>
          <a:stretch/>
        </p:blipFill>
        <p:spPr>
          <a:xfrm>
            <a:off x="7367225" y="3443600"/>
            <a:ext cx="674650" cy="844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15"/>
          <p:cNvCxnSpPr>
            <a:stCxn id="217" idx="2"/>
            <a:endCxn id="212" idx="0"/>
          </p:cNvCxnSpPr>
          <p:nvPr/>
        </p:nvCxnSpPr>
        <p:spPr>
          <a:xfrm>
            <a:off x="6660388" y="1401250"/>
            <a:ext cx="0" cy="3273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18" name="Google Shape;218;p15"/>
          <p:cNvCxnSpPr>
            <a:stCxn id="219" idx="2"/>
            <a:endCxn id="213" idx="0"/>
          </p:cNvCxnSpPr>
          <p:nvPr/>
        </p:nvCxnSpPr>
        <p:spPr>
          <a:xfrm flipH="1">
            <a:off x="5616064" y="3119725"/>
            <a:ext cx="1044300" cy="4089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0" name="Google Shape;220;p15"/>
          <p:cNvCxnSpPr>
            <a:stCxn id="219" idx="2"/>
            <a:endCxn id="214" idx="0"/>
          </p:cNvCxnSpPr>
          <p:nvPr/>
        </p:nvCxnSpPr>
        <p:spPr>
          <a:xfrm>
            <a:off x="6660364" y="3119725"/>
            <a:ext cx="0" cy="6561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1" name="Google Shape;221;p15"/>
          <p:cNvCxnSpPr>
            <a:stCxn id="219" idx="2"/>
            <a:endCxn id="215" idx="0"/>
          </p:cNvCxnSpPr>
          <p:nvPr/>
        </p:nvCxnSpPr>
        <p:spPr>
          <a:xfrm>
            <a:off x="6660364" y="3119725"/>
            <a:ext cx="1044300" cy="3240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17" name="Google Shape;217;p15"/>
          <p:cNvSpPr txBox="1"/>
          <p:nvPr/>
        </p:nvSpPr>
        <p:spPr>
          <a:xfrm>
            <a:off x="6167488" y="970150"/>
            <a:ext cx="98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Analista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6109114" y="2196325"/>
            <a:ext cx="110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Gerador de Prompt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2" name="Google Shape;222;p15"/>
          <p:cNvSpPr txBox="1"/>
          <p:nvPr/>
        </p:nvSpPr>
        <p:spPr>
          <a:xfrm>
            <a:off x="5342288" y="4126150"/>
            <a:ext cx="5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BD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6386488" y="4348800"/>
            <a:ext cx="5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API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4" name="Google Shape;224;p15"/>
          <p:cNvSpPr txBox="1"/>
          <p:nvPr/>
        </p:nvSpPr>
        <p:spPr>
          <a:xfrm>
            <a:off x="7367229" y="4126150"/>
            <a:ext cx="71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Dev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/>
          <p:nvPr>
            <p:ph idx="4294967295" type="ctrTitle"/>
          </p:nvPr>
        </p:nvSpPr>
        <p:spPr>
          <a:xfrm>
            <a:off x="3609575" y="2657250"/>
            <a:ext cx="4904400" cy="2419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Casos de uso: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Dados para cenários inexistentes;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API com dados dinâmicos;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System Logs;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0" name="Google Shape;230;p16"/>
          <p:cNvPicPr preferRelativeResize="0"/>
          <p:nvPr/>
        </p:nvPicPr>
        <p:blipFill rotWithShape="1">
          <a:blip r:embed="rId3">
            <a:alphaModFix/>
          </a:blip>
          <a:srcRect b="41158" l="0" r="0" t="0"/>
          <a:stretch/>
        </p:blipFill>
        <p:spPr>
          <a:xfrm>
            <a:off x="0" y="0"/>
            <a:ext cx="91439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 txBox="1"/>
          <p:nvPr>
            <p:ph idx="4294967295" type="ctrTitle"/>
          </p:nvPr>
        </p:nvSpPr>
        <p:spPr>
          <a:xfrm>
            <a:off x="539825" y="2110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SysLog GenAI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Contextualização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1" name="Google Shape;241;p18"/>
          <p:cNvSpPr txBox="1"/>
          <p:nvPr>
            <p:ph idx="4294967295" type="ctrTitle"/>
          </p:nvPr>
        </p:nvSpPr>
        <p:spPr>
          <a:xfrm>
            <a:off x="553800" y="1279975"/>
            <a:ext cx="80667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Hoje, logs de conexão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armazenados;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 pilha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Kafka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salva logs.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2" name="Google Shape;242;p18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2672575" y="3084375"/>
            <a:ext cx="952700" cy="9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5662025" y="2771488"/>
            <a:ext cx="839700" cy="8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4966975" y="3101012"/>
            <a:ext cx="919450" cy="9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8"/>
          <p:cNvSpPr txBox="1"/>
          <p:nvPr/>
        </p:nvSpPr>
        <p:spPr>
          <a:xfrm>
            <a:off x="2841870" y="396640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5075125" y="396640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47" name="Google Shape;247;p18"/>
          <p:cNvCxnSpPr>
            <a:stCxn id="242" idx="3"/>
            <a:endCxn id="244" idx="1"/>
          </p:cNvCxnSpPr>
          <p:nvPr/>
        </p:nvCxnSpPr>
        <p:spPr>
          <a:xfrm>
            <a:off x="3625275" y="3560725"/>
            <a:ext cx="1341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>
            <p:ph idx="4294967295" type="ctrTitle"/>
          </p:nvPr>
        </p:nvSpPr>
        <p:spPr>
          <a:xfrm>
            <a:off x="553800" y="203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 para solucionar Logs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3" name="Google Shape;253;p19"/>
          <p:cNvSpPr txBox="1"/>
          <p:nvPr>
            <p:ph idx="4294967295" type="ctrTitle"/>
          </p:nvPr>
        </p:nvSpPr>
        <p:spPr>
          <a:xfrm>
            <a:off x="538650" y="953050"/>
            <a:ext cx="8066700" cy="213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5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Logs de conexão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salvos numa pilha Kafka;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Consulta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solucionar;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Criação de 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 eficiente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consulte a AI sobre esses logs;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Obtenção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desse problema;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do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daquele evento.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54" name="Google Shape;254;p19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668000" y="3643200"/>
            <a:ext cx="668774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2847150" y="3540208"/>
            <a:ext cx="519325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2383800" y="3643191"/>
            <a:ext cx="614100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9"/>
          <p:cNvSpPr txBox="1"/>
          <p:nvPr/>
        </p:nvSpPr>
        <p:spPr>
          <a:xfrm>
            <a:off x="667995" y="429745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8" name="Google Shape;258;p19"/>
          <p:cNvSpPr txBox="1"/>
          <p:nvPr/>
        </p:nvSpPr>
        <p:spPr>
          <a:xfrm>
            <a:off x="2221650" y="429745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59" name="Google Shape;259;p19"/>
          <p:cNvCxnSpPr>
            <a:stCxn id="254" idx="3"/>
            <a:endCxn id="256" idx="1"/>
          </p:cNvCxnSpPr>
          <p:nvPr/>
        </p:nvCxnSpPr>
        <p:spPr>
          <a:xfrm>
            <a:off x="1336774" y="3950250"/>
            <a:ext cx="1047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60" name="Google Shape;260;p19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4216500" y="364320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19"/>
          <p:cNvCxnSpPr>
            <a:stCxn id="256" idx="3"/>
            <a:endCxn id="260" idx="1"/>
          </p:cNvCxnSpPr>
          <p:nvPr/>
        </p:nvCxnSpPr>
        <p:spPr>
          <a:xfrm>
            <a:off x="2997900" y="3950241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62" name="Google Shape;262;p19"/>
          <p:cNvSpPr txBox="1"/>
          <p:nvPr/>
        </p:nvSpPr>
        <p:spPr>
          <a:xfrm>
            <a:off x="3781100" y="4297450"/>
            <a:ext cx="16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pela AI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3" name="Google Shape;263;p19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6049200" y="353745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9"/>
          <p:cNvCxnSpPr>
            <a:stCxn id="260" idx="3"/>
            <a:endCxn id="263" idx="1"/>
          </p:cNvCxnSpPr>
          <p:nvPr/>
        </p:nvCxnSpPr>
        <p:spPr>
          <a:xfrm>
            <a:off x="4830600" y="395024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65" name="Google Shape;265;p19"/>
          <p:cNvSpPr txBox="1"/>
          <p:nvPr/>
        </p:nvSpPr>
        <p:spPr>
          <a:xfrm>
            <a:off x="5949750" y="4297450"/>
            <a:ext cx="10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Solução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6" name="Google Shape;266;p19"/>
          <p:cNvPicPr preferRelativeResize="0"/>
          <p:nvPr/>
        </p:nvPicPr>
        <p:blipFill rotWithShape="1">
          <a:blip r:embed="rId8">
            <a:alphaModFix amt="72000"/>
          </a:blip>
          <a:srcRect b="0" l="0" r="0" t="0"/>
          <a:stretch/>
        </p:blipFill>
        <p:spPr>
          <a:xfrm>
            <a:off x="7765000" y="357282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9"/>
          <p:cNvCxnSpPr>
            <a:stCxn id="263" idx="3"/>
            <a:endCxn id="266" idx="1"/>
          </p:cNvCxnSpPr>
          <p:nvPr/>
        </p:nvCxnSpPr>
        <p:spPr>
          <a:xfrm>
            <a:off x="6874800" y="3950250"/>
            <a:ext cx="890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68" name="Google Shape;268;p19"/>
          <p:cNvSpPr txBox="1"/>
          <p:nvPr/>
        </p:nvSpPr>
        <p:spPr>
          <a:xfrm>
            <a:off x="7767875" y="4297450"/>
            <a:ext cx="7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Risco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Possibilidades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4" name="Google Shape;274;p20"/>
          <p:cNvSpPr txBox="1"/>
          <p:nvPr>
            <p:ph idx="4294967295" type="ctrTitle"/>
          </p:nvPr>
        </p:nvSpPr>
        <p:spPr>
          <a:xfrm>
            <a:off x="538650" y="1334050"/>
            <a:ext cx="8066700" cy="1237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Trabalhar com logs do Kafka ou logs gerados pela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Editar e personalizar cada fase da interação com 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Escolher qual parâmetro do log será analisado.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75" name="Google Shape;275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2901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4096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 rotWithShape="1">
          <a:blip r:embed="rId4">
            <a:alphaModFix amt="70000"/>
          </a:blip>
          <a:srcRect b="34938" l="21533" r="20612" t="0"/>
          <a:stretch/>
        </p:blipFill>
        <p:spPr>
          <a:xfrm>
            <a:off x="1676425" y="2809338"/>
            <a:ext cx="355276" cy="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0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554250" y="3908074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31175" y="339895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20"/>
          <p:cNvCxnSpPr>
            <a:stCxn id="275" idx="3"/>
            <a:endCxn id="279" idx="1"/>
          </p:cNvCxnSpPr>
          <p:nvPr/>
        </p:nvCxnSpPr>
        <p:spPr>
          <a:xfrm>
            <a:off x="1730500" y="3208866"/>
            <a:ext cx="1800600" cy="49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81" name="Google Shape;281;p20"/>
          <p:cNvSpPr txBox="1"/>
          <p:nvPr/>
        </p:nvSpPr>
        <p:spPr>
          <a:xfrm>
            <a:off x="1885125" y="35819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2" name="Google Shape;282;p20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5363875" y="329320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0"/>
          <p:cNvCxnSpPr>
            <a:stCxn id="279" idx="3"/>
            <a:endCxn id="282" idx="1"/>
          </p:cNvCxnSpPr>
          <p:nvPr/>
        </p:nvCxnSpPr>
        <p:spPr>
          <a:xfrm>
            <a:off x="4145275" y="370599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84" name="Google Shape;284;p20"/>
          <p:cNvPicPr preferRelativeResize="0"/>
          <p:nvPr/>
        </p:nvPicPr>
        <p:blipFill rotWithShape="1">
          <a:blip r:embed="rId7">
            <a:alphaModFix amt="72000"/>
          </a:blip>
          <a:srcRect b="0" l="0" r="0" t="0"/>
          <a:stretch/>
        </p:blipFill>
        <p:spPr>
          <a:xfrm>
            <a:off x="7272750" y="332857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20"/>
          <p:cNvCxnSpPr>
            <a:stCxn id="282" idx="3"/>
            <a:endCxn id="284" idx="1"/>
          </p:cNvCxnSpPr>
          <p:nvPr/>
        </p:nvCxnSpPr>
        <p:spPr>
          <a:xfrm>
            <a:off x="6189475" y="37060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86" name="Google Shape;286;p20"/>
          <p:cNvSpPr txBox="1"/>
          <p:nvPr/>
        </p:nvSpPr>
        <p:spPr>
          <a:xfrm>
            <a:off x="42424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62203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88" name="Google Shape;288;p20"/>
          <p:cNvCxnSpPr>
            <a:stCxn id="276" idx="3"/>
            <a:endCxn id="279" idx="1"/>
          </p:cNvCxnSpPr>
          <p:nvPr/>
        </p:nvCxnSpPr>
        <p:spPr>
          <a:xfrm flipH="1" rot="10800000">
            <a:off x="1730500" y="3706066"/>
            <a:ext cx="1800600" cy="69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O Produto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9" name="Google Shape;299;p22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0" name="Google Shape;3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00" y="2233825"/>
            <a:ext cx="3942000" cy="22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2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Precisão Aprimorada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4850725" y="1581150"/>
            <a:ext cx="3739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geração de logs por meio de parâmetros dinâmicos resulta em respostas mais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precisas e pertinentes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permite uma compreensão mais profunda das questões em mãos, impulsionando a resolução eficiente.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8" name="Google Shape;308;p23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Amplitude de Aplicação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5059250" y="1581150"/>
            <a:ext cx="3531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Essa abordagem não se limita apenas à solução de problemas de logs Cisco. É possível aplicá-la a uma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variedade mais ampla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desafios e cenários, ampliando seu impacto positivo.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23"/>
          <p:cNvPicPr preferRelativeResize="0"/>
          <p:nvPr/>
        </p:nvPicPr>
        <p:blipFill rotWithShape="1">
          <a:blip r:embed="rId3">
            <a:alphaModFix/>
          </a:blip>
          <a:srcRect b="23846" l="0" r="0" t="19335"/>
          <a:stretch/>
        </p:blipFill>
        <p:spPr>
          <a:xfrm>
            <a:off x="630000" y="2341700"/>
            <a:ext cx="3942000" cy="22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7" name="Google Shape;317;p24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8" name="Google Shape;318;p24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Resolução ágil de erros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4"/>
          <p:cNvSpPr txBox="1"/>
          <p:nvPr/>
        </p:nvSpPr>
        <p:spPr>
          <a:xfrm>
            <a:off x="4819825" y="15811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adotar essa prática, somos capazes de identificar e solucionar erros de maneira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resulta em tempos de respostas reduzidos e minimiza interrupções operacionais indesejadas.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24"/>
          <p:cNvPicPr preferRelativeResize="0"/>
          <p:nvPr/>
        </p:nvPicPr>
        <p:blipFill rotWithShape="1">
          <a:blip r:embed="rId3">
            <a:alphaModFix/>
          </a:blip>
          <a:srcRect b="6679" l="0" r="0" t="3657"/>
          <a:stretch/>
        </p:blipFill>
        <p:spPr>
          <a:xfrm>
            <a:off x="630000" y="2187250"/>
            <a:ext cx="3943350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6" name="Google Shape;326;p25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4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Prevenção de erros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4819825" y="15811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incorporar essa metodologia, estamos adotando uma abordagem proativa para enfrentar os possíveis problemas. Podemos antecipar problemas garantindo um ambiente tecnológico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estável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25"/>
          <p:cNvPicPr preferRelativeResize="0"/>
          <p:nvPr/>
        </p:nvPicPr>
        <p:blipFill rotWithShape="1">
          <a:blip r:embed="rId3">
            <a:alphaModFix/>
          </a:blip>
          <a:srcRect b="10001" l="0" r="0" t="1556"/>
          <a:stretch/>
        </p:blipFill>
        <p:spPr>
          <a:xfrm>
            <a:off x="1232550" y="2225850"/>
            <a:ext cx="2660700" cy="23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>
            <p:ph idx="4294967295" type="ctrTitle"/>
          </p:nvPr>
        </p:nvSpPr>
        <p:spPr>
          <a:xfrm>
            <a:off x="561950" y="1847550"/>
            <a:ext cx="5115000" cy="1449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 Syslog é a </a:t>
            </a:r>
            <a:r>
              <a:rPr b="1" i="0" lang="pt-BR" sz="4000" u="sng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prova de conceito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POC</a:t>
            </a:r>
            <a:endParaRPr b="0" i="0" sz="4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idx="4294967295" type="ctrTitle"/>
          </p:nvPr>
        </p:nvSpPr>
        <p:spPr>
          <a:xfrm>
            <a:off x="3460250" y="552150"/>
            <a:ext cx="5135700" cy="39210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odemos usar GenIA como</a:t>
            </a:r>
            <a:endParaRPr b="0" i="0" sz="4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, acelerando o desenvolvimento de </a:t>
            </a:r>
            <a:r>
              <a:rPr b="0" i="0" lang="pt-BR" sz="40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4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925" y="186940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8425" y="2200500"/>
            <a:ext cx="331101" cy="3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idx="4294967295" type="ctrTitle"/>
          </p:nvPr>
        </p:nvSpPr>
        <p:spPr>
          <a:xfrm>
            <a:off x="528425" y="1519650"/>
            <a:ext cx="7674000" cy="2104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1" i="0" lang="pt-BR" sz="32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(Inteligência Artificial Generativa) é um conjunto de técnicas e modelos treinados para aprender </a:t>
            </a:r>
            <a:r>
              <a:rPr b="0" i="0" lang="pt-BR" sz="3100" u="sng" cap="none" strike="noStrike">
                <a:solidFill>
                  <a:srgbClr val="FFF2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padrões e características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. 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idx="4294967295" type="ctrTitle"/>
          </p:nvPr>
        </p:nvSpPr>
        <p:spPr>
          <a:xfrm>
            <a:off x="630000" y="474750"/>
            <a:ext cx="7835100" cy="2719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Subir a aplicação para 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Migrar um banco de dados (Dynamo DB) na AWS usando o plugin da StackSpot;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Avaliar os logs gerados e salvá-los no banco de dados;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Entrar em contato com outras áreas do Itaú e tentar ajudá-las a solucionar problemas;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Reconectar o gerador de prompt à fila Kafka;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Categorizar as possíveis soluções pelo nível de impacto.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52" name="Google Shape;352;p29"/>
          <p:cNvPicPr preferRelativeResize="0"/>
          <p:nvPr/>
        </p:nvPicPr>
        <p:blipFill rotWithShape="1">
          <a:blip r:embed="rId3">
            <a:alphaModFix/>
          </a:blip>
          <a:srcRect b="44573" l="0" r="0" t="0"/>
          <a:stretch/>
        </p:blipFill>
        <p:spPr>
          <a:xfrm>
            <a:off x="630000" y="3832250"/>
            <a:ext cx="1224225" cy="4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 rotWithShape="1">
          <a:blip r:embed="rId4">
            <a:alphaModFix/>
          </a:blip>
          <a:srcRect b="-3829" l="0" r="0" t="58397"/>
          <a:stretch/>
        </p:blipFill>
        <p:spPr>
          <a:xfrm>
            <a:off x="630000" y="4243930"/>
            <a:ext cx="1224225" cy="33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9"/>
          <p:cNvPicPr preferRelativeResize="0"/>
          <p:nvPr/>
        </p:nvPicPr>
        <p:blipFill rotWithShape="1">
          <a:blip r:embed="rId5">
            <a:alphaModFix/>
          </a:blip>
          <a:srcRect b="16934" l="4294" r="10161" t="14027"/>
          <a:stretch/>
        </p:blipFill>
        <p:spPr>
          <a:xfrm>
            <a:off x="2490638" y="3693225"/>
            <a:ext cx="2478467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9"/>
          <p:cNvPicPr preferRelativeResize="0"/>
          <p:nvPr/>
        </p:nvPicPr>
        <p:blipFill rotWithShape="1">
          <a:blip r:embed="rId6">
            <a:alphaModFix amt="78000"/>
          </a:blip>
          <a:srcRect b="28674" l="0" r="78689" t="28589"/>
          <a:stretch/>
        </p:blipFill>
        <p:spPr>
          <a:xfrm>
            <a:off x="6096176" y="3680650"/>
            <a:ext cx="435988" cy="52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9"/>
          <p:cNvPicPr preferRelativeResize="0"/>
          <p:nvPr/>
        </p:nvPicPr>
        <p:blipFill rotWithShape="1">
          <a:blip r:embed="rId7">
            <a:alphaModFix amt="80000"/>
          </a:blip>
          <a:srcRect b="19808" l="12979" r="64962" t="26794"/>
          <a:stretch/>
        </p:blipFill>
        <p:spPr>
          <a:xfrm>
            <a:off x="7925074" y="3588175"/>
            <a:ext cx="434449" cy="6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9"/>
          <p:cNvPicPr preferRelativeResize="0"/>
          <p:nvPr/>
        </p:nvPicPr>
        <p:blipFill rotWithShape="1">
          <a:blip r:embed="rId7">
            <a:alphaModFix amt="80000"/>
          </a:blip>
          <a:srcRect b="32800" l="38096" r="13017" t="41519"/>
          <a:stretch/>
        </p:blipFill>
        <p:spPr>
          <a:xfrm>
            <a:off x="7659300" y="4299351"/>
            <a:ext cx="854674" cy="2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9"/>
          <p:cNvPicPr preferRelativeResize="0"/>
          <p:nvPr/>
        </p:nvPicPr>
        <p:blipFill rotWithShape="1">
          <a:blip r:embed="rId6">
            <a:alphaModFix amt="78000"/>
          </a:blip>
          <a:srcRect b="37943" l="24657" r="463" t="38575"/>
          <a:stretch/>
        </p:blipFill>
        <p:spPr>
          <a:xfrm>
            <a:off x="5548224" y="4276564"/>
            <a:ext cx="1531900" cy="28649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9"/>
          <p:cNvSpPr/>
          <p:nvPr/>
        </p:nvSpPr>
        <p:spPr>
          <a:xfrm>
            <a:off x="4648631" y="4424150"/>
            <a:ext cx="320400" cy="211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5" name="Google Shape;365;p30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92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p3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0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 txBox="1"/>
          <p:nvPr/>
        </p:nvSpPr>
        <p:spPr>
          <a:xfrm>
            <a:off x="5167375" y="474600"/>
            <a:ext cx="3485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Tem a capacidade de gerar </a:t>
            </a:r>
            <a:r>
              <a:rPr b="1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"/>
                <a:ea typeface="Montserrat"/>
                <a:cs typeface="Montserrat"/>
                <a:sym typeface="Montserrat"/>
              </a:rPr>
              <a:t>novos dados</a:t>
            </a: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 de forma </a:t>
            </a:r>
            <a:r>
              <a:rPr b="0" i="0" lang="pt-BR" sz="3100" u="sng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autônoma</a:t>
            </a: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.</a:t>
            </a:r>
            <a:endParaRPr b="0" i="0" sz="3100" u="none" cap="none" strike="noStrike">
              <a:solidFill>
                <a:schemeClr val="dk1"/>
              </a:solidFill>
              <a:highlight>
                <a:srgbClr val="666666"/>
              </a:highligh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Exemplo: imagem, texto, áudio etc.</a:t>
            </a:r>
            <a:endParaRPr b="0" i="0" sz="1400" u="none" cap="none" strike="noStrike">
              <a:solidFill>
                <a:schemeClr val="dk1"/>
              </a:solidFill>
              <a:highlight>
                <a:srgbClr val="66666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1e7f88db395_0_0"/>
          <p:cNvPicPr preferRelativeResize="0"/>
          <p:nvPr/>
        </p:nvPicPr>
        <p:blipFill rotWithShape="1">
          <a:blip r:embed="rId3">
            <a:alphaModFix/>
          </a:blip>
          <a:srcRect b="0" l="995" r="2367" t="0"/>
          <a:stretch/>
        </p:blipFill>
        <p:spPr>
          <a:xfrm>
            <a:off x="0" y="834200"/>
            <a:ext cx="9144001" cy="286550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e7f88db395_0_0"/>
          <p:cNvSpPr txBox="1"/>
          <p:nvPr/>
        </p:nvSpPr>
        <p:spPr>
          <a:xfrm>
            <a:off x="149325" y="3801700"/>
            <a:ext cx="880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Fig. 01: A IA Preditiva se concentra em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prever eventos ou resultados futuros com base em dados históricos e padrões identificados</a:t>
            </a:r>
            <a:r>
              <a:rPr lang="pt-BR" sz="8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Utiliza algoritmos e modelos de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r>
              <a:rPr lang="pt-BR" sz="8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analisar grandes conjuntos de dados e fazer previsões sobre o que é provável. &lt;https://pt.linkedin.com/pulse/ia-generativa-vs-preditiva-uma-jornada-de-descoberta-diogo-santos&gt;.</a:t>
            </a:r>
            <a:endParaRPr sz="8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1e7f88db39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333375"/>
            <a:ext cx="775335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e7f88db395_0_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g1e7f88db395_0_8"/>
          <p:cNvSpPr txBox="1"/>
          <p:nvPr/>
        </p:nvSpPr>
        <p:spPr>
          <a:xfrm>
            <a:off x="170550" y="4258900"/>
            <a:ext cx="880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Fig. 02: A IA Descritiva busca </a:t>
            </a:r>
            <a:r>
              <a:rPr b="1" lang="pt-B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descrever e entender os padrões presentes nos dados</a:t>
            </a:r>
            <a:r>
              <a:rPr lang="pt-BR" sz="8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Se os comportamentos de determinado usuário se assemelham ao de uma pessoa inadimplente, a Inteligência Artificial identifica o risco e nega o crédito. &lt;</a:t>
            </a:r>
            <a:r>
              <a:rPr lang="pt-BR" sz="8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https://www.linkedin.com/pulse/understanding-distinction-generative-models-vs-shailendra-prajapati</a:t>
            </a:r>
            <a:r>
              <a:rPr lang="pt-BR" sz="8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&gt;.</a:t>
            </a:r>
            <a:endParaRPr sz="8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idx="4294967295" type="ctrTitle"/>
          </p:nvPr>
        </p:nvSpPr>
        <p:spPr>
          <a:xfrm>
            <a:off x="1697950" y="3978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7"/>
          <p:cNvSpPr txBox="1"/>
          <p:nvPr>
            <p:ph idx="4294967295" type="ctrTitle"/>
          </p:nvPr>
        </p:nvSpPr>
        <p:spPr>
          <a:xfrm>
            <a:off x="5110825" y="1176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b="0" i="1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7"/>
          <p:cNvSpPr txBox="1"/>
          <p:nvPr>
            <p:ph idx="4294967295" type="ctrTitle"/>
          </p:nvPr>
        </p:nvSpPr>
        <p:spPr>
          <a:xfrm>
            <a:off x="61185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" name="Google Shape;95;p7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6" name="Google Shape;96;p7"/>
          <p:cNvCxnSpPr/>
          <p:nvPr/>
        </p:nvCxnSpPr>
        <p:spPr>
          <a:xfrm>
            <a:off x="4572000" y="390100"/>
            <a:ext cx="0" cy="4322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7" name="Google Shape;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50" y="1180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"/>
          <p:cNvSpPr txBox="1"/>
          <p:nvPr/>
        </p:nvSpPr>
        <p:spPr>
          <a:xfrm>
            <a:off x="2051150" y="13820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b="0" i="0" sz="16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9" name="Google Shape;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2378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/>
        </p:nvSpPr>
        <p:spPr>
          <a:xfrm>
            <a:off x="2051150" y="24014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" name="Google Shape;101;p7"/>
          <p:cNvSpPr txBox="1"/>
          <p:nvPr>
            <p:ph idx="4294967295" type="ctrTitle"/>
          </p:nvPr>
        </p:nvSpPr>
        <p:spPr>
          <a:xfrm>
            <a:off x="5110825" y="2066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33990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/>
        </p:nvSpPr>
        <p:spPr>
          <a:xfrm>
            <a:off x="2065700" y="34361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850" y="32405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4600" y="40267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>
            <p:ph idx="4294967295" type="ctrTitle"/>
          </p:nvPr>
        </p:nvSpPr>
        <p:spPr>
          <a:xfrm>
            <a:off x="5110825" y="2955850"/>
            <a:ext cx="3318900" cy="1604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Engenharia que obtém uma resposta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b="1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 Envolve instruções cuidadosas para orientar o </a:t>
            </a: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comportamento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da IA e obter respostas específicas.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idx="4294967295" type="ctrTitle"/>
          </p:nvPr>
        </p:nvSpPr>
        <p:spPr>
          <a:xfrm>
            <a:off x="336525" y="1091625"/>
            <a:ext cx="85146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52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b="0" i="0" lang="pt-BR" sz="3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i="0" lang="pt-BR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code-davinci-002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5" name="Google Shape;115;p6"/>
          <p:cNvCxnSpPr>
            <a:endCxn id="112" idx="3"/>
          </p:cNvCxnSpPr>
          <p:nvPr/>
        </p:nvCxnSpPr>
        <p:spPr>
          <a:xfrm rot="5400000">
            <a:off x="7314675" y="2187075"/>
            <a:ext cx="725400" cy="69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" name="Google Shape;116;p6"/>
          <p:cNvCxnSpPr/>
          <p:nvPr/>
        </p:nvCxnSpPr>
        <p:spPr>
          <a:xfrm rot="5400000">
            <a:off x="7057575" y="2443875"/>
            <a:ext cx="1235700" cy="691500"/>
          </a:xfrm>
          <a:prstGeom prst="bentConnector3">
            <a:avLst>
              <a:gd fmla="val 9937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" name="Google Shape;117;p6"/>
          <p:cNvCxnSpPr/>
          <p:nvPr/>
        </p:nvCxnSpPr>
        <p:spPr>
          <a:xfrm rot="5400000">
            <a:off x="6776175" y="273172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idx="4294967295" type="ctrTitle"/>
          </p:nvPr>
        </p:nvSpPr>
        <p:spPr>
          <a:xfrm>
            <a:off x="588600" y="1678600"/>
            <a:ext cx="3037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8"/>
          <p:cNvSpPr txBox="1"/>
          <p:nvPr/>
        </p:nvSpPr>
        <p:spPr>
          <a:xfrm>
            <a:off x="5694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1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8"/>
          <p:cNvSpPr txBox="1"/>
          <p:nvPr>
            <p:ph idx="4294967295" type="ctrTitle"/>
          </p:nvPr>
        </p:nvSpPr>
        <p:spPr>
          <a:xfrm>
            <a:off x="32723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8"/>
          <p:cNvSpPr txBox="1"/>
          <p:nvPr>
            <p:ph idx="4294967295" type="ctrTitle"/>
          </p:nvPr>
        </p:nvSpPr>
        <p:spPr>
          <a:xfrm>
            <a:off x="52306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8"/>
          <p:cNvSpPr txBox="1"/>
          <p:nvPr>
            <p:ph idx="4294967295" type="ctrTitle"/>
          </p:nvPr>
        </p:nvSpPr>
        <p:spPr>
          <a:xfrm>
            <a:off x="73038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588600" y="1678600"/>
            <a:ext cx="23178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31792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50735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70909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8"/>
          <p:cNvCxnSpPr/>
          <p:nvPr/>
        </p:nvCxnSpPr>
        <p:spPr>
          <a:xfrm>
            <a:off x="5886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" name="Google Shape;132;p8"/>
          <p:cNvCxnSpPr/>
          <p:nvPr/>
        </p:nvCxnSpPr>
        <p:spPr>
          <a:xfrm>
            <a:off x="17251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8"/>
          <p:cNvCxnSpPr/>
          <p:nvPr/>
        </p:nvCxnSpPr>
        <p:spPr>
          <a:xfrm>
            <a:off x="39899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8"/>
          <p:cNvCxnSpPr/>
          <p:nvPr/>
        </p:nvCxnSpPr>
        <p:spPr>
          <a:xfrm>
            <a:off x="58107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8"/>
          <p:cNvCxnSpPr/>
          <p:nvPr/>
        </p:nvCxnSpPr>
        <p:spPr>
          <a:xfrm>
            <a:off x="79017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8"/>
          <p:cNvSpPr txBox="1"/>
          <p:nvPr/>
        </p:nvSpPr>
        <p:spPr>
          <a:xfrm>
            <a:off x="5124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50807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0451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8"/>
          <p:cNvCxnSpPr/>
          <p:nvPr/>
        </p:nvCxnSpPr>
        <p:spPr>
          <a:xfrm>
            <a:off x="30144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0" name="Google Shape;140;p8"/>
          <p:cNvCxnSpPr/>
          <p:nvPr/>
        </p:nvCxnSpPr>
        <p:spPr>
          <a:xfrm>
            <a:off x="4926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1" name="Google Shape;141;p8"/>
          <p:cNvCxnSpPr/>
          <p:nvPr/>
        </p:nvCxnSpPr>
        <p:spPr>
          <a:xfrm>
            <a:off x="68530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2" name="Google Shape;142;p8"/>
          <p:cNvSpPr txBox="1"/>
          <p:nvPr/>
        </p:nvSpPr>
        <p:spPr>
          <a:xfrm>
            <a:off x="30981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b="0" i="1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